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1" r:id="rId3"/>
    <p:sldId id="266" r:id="rId4"/>
    <p:sldId id="263" r:id="rId5"/>
    <p:sldId id="257" r:id="rId6"/>
    <p:sldId id="259" r:id="rId7"/>
    <p:sldId id="265" r:id="rId8"/>
    <p:sldId id="268" r:id="rId9"/>
    <p:sldId id="275" r:id="rId10"/>
    <p:sldId id="276" r:id="rId11"/>
    <p:sldId id="272" r:id="rId12"/>
    <p:sldId id="267" r:id="rId13"/>
    <p:sldId id="260" r:id="rId14"/>
    <p:sldId id="279" r:id="rId15"/>
    <p:sldId id="277" r:id="rId16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1"/>
    <p:restoredTop sz="94712"/>
  </p:normalViewPr>
  <p:slideViewPr>
    <p:cSldViewPr snapToGrid="0" showGuides="1">
      <p:cViewPr varScale="1">
        <p:scale>
          <a:sx n="87" d="100"/>
          <a:sy n="87" d="100"/>
        </p:scale>
        <p:origin x="54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ED9B7-F24D-2B4E-BD64-886309DA184D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FEDE6-A42D-8C40-A4ED-EAA390C25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05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FCC9E-3661-3E3D-044D-46DB9DBA6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8E5BB0-27DD-23DA-D461-FA86EAAB8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D3CA5-7C23-7DE6-D4EF-884BDCF78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77963-3471-A644-8916-5584AC631A92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1AE8-5CAD-BAD2-F8CE-3058A4714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C5107-CA83-5B05-C138-02E91C82F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15AD-6D44-F943-8454-1A1B3DEEC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7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811DE-A9AF-C8D8-D193-F47A8928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66FC17-E488-5D63-5898-7B7A0ED40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C2A69-87A2-E8CF-A034-5087836E1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77963-3471-A644-8916-5584AC631A92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00994-1F42-FA1D-971B-A299A4D86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A6056-18D8-4C5C-4E42-817F3919B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15AD-6D44-F943-8454-1A1B3DEEC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12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FAADF9-6C48-E159-7BD0-AF06B7368B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56DB6-514E-2716-58D5-162D50449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C708B-7A11-1871-EE2A-094D0A12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77963-3471-A644-8916-5584AC631A92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40B9A-8221-D3E0-57DB-229A0BA60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D1627-F638-65B0-A903-139F820F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15AD-6D44-F943-8454-1A1B3DEEC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14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576E0-64F2-AC9E-DAED-A25B5F2F4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42848"/>
            <a:ext cx="11637818" cy="7480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05CBC-9DAF-80D2-EBE0-7F4E4532F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13183"/>
            <a:ext cx="11637818" cy="5063780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E0D1A-34E6-DEB7-7715-91D5B936E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77963-3471-A644-8916-5584AC631A92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9CA80-C4B9-3AA5-82FB-9B8429BCE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B3FD3-DA75-B56F-5620-FCA288D6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15AD-6D44-F943-8454-1A1B3DEEC5F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918C67-BF87-0BC6-26F7-C3E3B44B5094}"/>
              </a:ext>
            </a:extLst>
          </p:cNvPr>
          <p:cNvCxnSpPr>
            <a:cxnSpLocks/>
          </p:cNvCxnSpPr>
          <p:nvPr userDrawn="1"/>
        </p:nvCxnSpPr>
        <p:spPr>
          <a:xfrm>
            <a:off x="304800" y="1020419"/>
            <a:ext cx="11637818" cy="0"/>
          </a:xfrm>
          <a:prstGeom prst="line">
            <a:avLst/>
          </a:prstGeom>
          <a:ln w="317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316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FC934-D278-95CF-5119-C8429A656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FD59E-1A89-345E-56EB-409668EA3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424DF-618E-1919-2B5F-1EAE18A62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77963-3471-A644-8916-5584AC631A92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B098C-9CC1-0099-74B5-955C4878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93D64-30FA-D38B-63CB-7FA57FF4A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15AD-6D44-F943-8454-1A1B3DEEC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04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825DA-3A37-F7A5-2504-73D8EAC52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1EEFC-7C36-E2EE-53FE-2104EDBCB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FC8566-04E6-1B3D-C75A-2F78B1CFF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169AC-FA13-0016-6E24-25716B6DC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77963-3471-A644-8916-5584AC631A92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32293-1CC5-23A9-57F2-13029C531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2C5D9-58C0-3058-7970-CEF245C69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15AD-6D44-F943-8454-1A1B3DEEC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91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4E263-9AE8-3FB4-E37C-11AAAB70D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CD8B2-D627-F8F2-E417-B8DF0266D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10367-5304-CA65-6A43-CC34EF362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DE33C7-8B13-8ED5-AC3D-0EA0F56F67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2E0B85-82A1-9633-6968-61F632FFE6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053D9-C89B-BDB2-257F-AC5FFE18B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77963-3471-A644-8916-5584AC631A92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C1FC19-3347-6283-4D12-8CD843C8B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41BAD1-84BD-1223-C67F-ED3E9211E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15AD-6D44-F943-8454-1A1B3DEEC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62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66E54-A63B-146D-1879-22A17B58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707522-75A9-63F5-338F-D65215025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77963-3471-A644-8916-5584AC631A92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01284-9857-E03E-9402-9D0C98B91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FA998-DD51-2BB4-ABDB-43186E04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15AD-6D44-F943-8454-1A1B3DEEC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F781DA-C3AA-45CF-FE76-D210DF513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77963-3471-A644-8916-5584AC631A92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2E89CD-673E-25E7-8961-A43C41F4C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7E343-1724-23FF-447E-EC1D1AC8C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15AD-6D44-F943-8454-1A1B3DEEC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64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99243-4826-1036-C479-D04316067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4E2D1-D304-537E-5A30-739F327EB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1674CA-0554-2D34-8476-D74A6F805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D8D49-7398-4B35-8579-D9D70382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77963-3471-A644-8916-5584AC631A92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43552-F5DE-BC94-9D5E-C089F42C6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4DFFE-09F5-8AEA-B028-BF060CC32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15AD-6D44-F943-8454-1A1B3DEEC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5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8C51A-6441-548D-9074-C8689EF37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72F3A4-9CF9-5DE7-1A59-A7403A7C49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22D14-378D-86AF-51DD-F1BF6D9C2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BF278-59DA-9BB6-1A3E-C077790D8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77963-3471-A644-8916-5584AC631A92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841C9C-5718-760C-9E9C-22DA2CF9F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33651-5E06-3A27-32EA-BC345D2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315AD-6D44-F943-8454-1A1B3DEEC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0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1CC07D-D6E8-F319-83E4-E4C05FBE6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2D240-AEC4-D5BB-255A-81AA6D8BC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0AA4F-F4F7-EA5C-D7F6-B80945FBA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C77963-3471-A644-8916-5584AC631A92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3803B-E188-7148-AAD8-689D69D01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B8F51-E417-3B15-AB14-6EB3FC947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8315AD-6D44-F943-8454-1A1B3DEEC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8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88A29-F537-349F-F78B-074C99A6EC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trike="dblStrike" dirty="0"/>
              <a:t>O </a:t>
            </a:r>
            <a:r>
              <a:rPr lang="en-US" strike="dblStrike" dirty="0" err="1"/>
              <a:t>Cotidiano</a:t>
            </a:r>
            <a:r>
              <a:rPr lang="en-US" dirty="0"/>
              <a:t> Mais </a:t>
            </a:r>
            <a:r>
              <a:rPr lang="en-US" dirty="0" err="1"/>
              <a:t>Desafios</a:t>
            </a:r>
            <a:r>
              <a:rPr lang="en-US"/>
              <a:t> dos </a:t>
            </a:r>
            <a:r>
              <a:rPr lang="en-US" dirty="0" err="1"/>
              <a:t>Programas</a:t>
            </a:r>
            <a:r>
              <a:rPr lang="en-US" dirty="0"/>
              <a:t> de Pós-graduação da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Interdisciplinar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11FF1-9529-E885-0B2C-78F93E55B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dirty="0"/>
              <a:t>Rafael Santos</a:t>
            </a:r>
          </a:p>
          <a:p>
            <a:r>
              <a:rPr lang="en-US" dirty="0" err="1"/>
              <a:t>rafael.santos@inpe.br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2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974D2-4EFC-8E7E-7242-1C8A34281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105A99-A94F-6A67-139A-54A77831D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O </a:t>
            </a:r>
            <a:r>
              <a:rPr lang="en-US" dirty="0" err="1">
                <a:solidFill>
                  <a:schemeClr val="accent5"/>
                </a:solidFill>
              </a:rPr>
              <a:t>Apagão</a:t>
            </a:r>
            <a:r>
              <a:rPr lang="en-US" dirty="0">
                <a:solidFill>
                  <a:schemeClr val="accent5"/>
                </a:solidFill>
              </a:rPr>
              <a:t> da </a:t>
            </a:r>
            <a:r>
              <a:rPr lang="en-US" dirty="0" err="1">
                <a:solidFill>
                  <a:schemeClr val="accent5"/>
                </a:solidFill>
              </a:rPr>
              <a:t>Coordenação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99E82-1711-BBEB-B227-AEBBED55E4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818" y="1473099"/>
            <a:ext cx="5964181" cy="3911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39DFB6-39A6-D649-E032-0B3122FE88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0633" y="1473392"/>
            <a:ext cx="5954914" cy="39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1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50057-600A-2CE2-49F1-624F8FBD7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D49237-B4FB-40DF-9B2B-3B6609F4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O </a:t>
            </a:r>
            <a:r>
              <a:rPr lang="en-US" dirty="0" err="1">
                <a:solidFill>
                  <a:schemeClr val="accent5"/>
                </a:solidFill>
              </a:rPr>
              <a:t>Apagão</a:t>
            </a:r>
            <a:r>
              <a:rPr lang="en-US" dirty="0">
                <a:solidFill>
                  <a:schemeClr val="accent5"/>
                </a:solidFill>
              </a:rPr>
              <a:t> da </a:t>
            </a:r>
            <a:r>
              <a:rPr lang="en-US" dirty="0" err="1">
                <a:solidFill>
                  <a:schemeClr val="accent5"/>
                </a:solidFill>
              </a:rPr>
              <a:t>Coordenação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1438A-E779-2E98-0BC5-0B70A60F21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04621" y="1222204"/>
            <a:ext cx="8582758" cy="563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59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E3187-882F-0959-5E9C-CE1F1F73C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A5CEE4-5844-24A3-AE7C-5AB275B7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O </a:t>
            </a:r>
            <a:r>
              <a:rPr lang="en-US" dirty="0" err="1">
                <a:solidFill>
                  <a:schemeClr val="accent5"/>
                </a:solidFill>
              </a:rPr>
              <a:t>Apagão</a:t>
            </a:r>
            <a:r>
              <a:rPr lang="en-US" dirty="0">
                <a:solidFill>
                  <a:schemeClr val="accent5"/>
                </a:solidFill>
              </a:rPr>
              <a:t> da </a:t>
            </a:r>
            <a:r>
              <a:rPr lang="en-US" dirty="0" err="1">
                <a:solidFill>
                  <a:schemeClr val="accent5"/>
                </a:solidFill>
              </a:rPr>
              <a:t>Coordenação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5" name="Picture 4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36C5F484-6577-8EA2-91C9-937B36F25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318" y="1090245"/>
            <a:ext cx="8730157" cy="57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6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B6E6D-5A85-2CC1-556C-88D0B1C2E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297B42-917B-C3E7-075E-270192E5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pensar</a:t>
            </a:r>
            <a:r>
              <a:rPr lang="en-US" dirty="0"/>
              <a:t>!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1074B0-DF1B-F588-E6B9-18FB70262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Temos</a:t>
            </a:r>
            <a:r>
              <a:rPr lang="en-US" dirty="0"/>
              <a:t> </a:t>
            </a:r>
            <a:r>
              <a:rPr lang="en-US" dirty="0" err="1"/>
              <a:t>nossas</a:t>
            </a:r>
            <a:r>
              <a:rPr lang="en-US" dirty="0"/>
              <a:t> </a:t>
            </a:r>
            <a:r>
              <a:rPr lang="en-US" dirty="0" err="1"/>
              <a:t>atividades</a:t>
            </a:r>
            <a:r>
              <a:rPr lang="en-US" dirty="0"/>
              <a:t> </a:t>
            </a:r>
            <a:r>
              <a:rPr lang="en-US" i="1" dirty="0" err="1"/>
              <a:t>reativas</a:t>
            </a:r>
            <a:r>
              <a:rPr lang="en-US" dirty="0"/>
              <a:t>: Coleta, </a:t>
            </a:r>
            <a:r>
              <a:rPr lang="en-US" dirty="0" err="1"/>
              <a:t>Legislação</a:t>
            </a:r>
            <a:r>
              <a:rPr lang="en-US" dirty="0"/>
              <a:t>, </a:t>
            </a:r>
            <a:r>
              <a:rPr lang="en-US" dirty="0" err="1"/>
              <a:t>Manutenção</a:t>
            </a:r>
            <a:r>
              <a:rPr lang="en-US" dirty="0"/>
              <a:t>.</a:t>
            </a:r>
          </a:p>
          <a:p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nossos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estratégicos</a:t>
            </a:r>
            <a:r>
              <a:rPr lang="en-US" dirty="0"/>
              <a:t>?</a:t>
            </a:r>
          </a:p>
          <a:p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cuidar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dos </a:t>
            </a:r>
            <a:r>
              <a:rPr lang="en-US" dirty="0" err="1"/>
              <a:t>programas</a:t>
            </a:r>
            <a:r>
              <a:rPr lang="en-US" dirty="0"/>
              <a:t>? E de </a:t>
            </a:r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mesmos</a:t>
            </a:r>
            <a:r>
              <a:rPr lang="en-US" dirty="0"/>
              <a:t>?</a:t>
            </a:r>
          </a:p>
          <a:p>
            <a:r>
              <a:rPr lang="en-US" dirty="0"/>
              <a:t>Que </a:t>
            </a:r>
            <a:r>
              <a:rPr lang="en-US" dirty="0" err="1"/>
              <a:t>apoio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755775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34685-1862-C6C3-931F-C5B60672C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7F480E-9B0C-A937-9248-4C16A7C0F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pensar</a:t>
            </a:r>
            <a:r>
              <a:rPr lang="en-US" dirty="0"/>
              <a:t>!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636834-C038-77FA-3B28-5827436A3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Sociedade</a:t>
            </a:r>
            <a:r>
              <a:rPr lang="en-US" dirty="0"/>
              <a:t> Brasileira de </a:t>
            </a:r>
            <a:r>
              <a:rPr lang="en-US" dirty="0" err="1"/>
              <a:t>Computação</a:t>
            </a:r>
            <a:endParaRPr lang="en-US" dirty="0"/>
          </a:p>
          <a:p>
            <a:pPr lvl="1"/>
            <a:r>
              <a:rPr lang="en-US" dirty="0" err="1"/>
              <a:t>Evento</a:t>
            </a:r>
            <a:r>
              <a:rPr lang="en-US" dirty="0"/>
              <a:t> </a:t>
            </a:r>
            <a:r>
              <a:rPr lang="en-US" dirty="0" err="1"/>
              <a:t>anual</a:t>
            </a:r>
            <a:r>
              <a:rPr lang="en-US" dirty="0"/>
              <a:t>, </a:t>
            </a:r>
            <a:r>
              <a:rPr lang="en-US" dirty="0" err="1"/>
              <a:t>reuniões</a:t>
            </a:r>
            <a:r>
              <a:rPr lang="en-US" dirty="0"/>
              <a:t> com CA da CAPES, </a:t>
            </a:r>
            <a:r>
              <a:rPr lang="en-US" dirty="0" err="1"/>
              <a:t>CNPq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temáticos</a:t>
            </a:r>
            <a:r>
              <a:rPr lang="en-US" dirty="0"/>
              <a:t> </a:t>
            </a:r>
            <a:r>
              <a:rPr lang="en-US" dirty="0" err="1"/>
              <a:t>apoiados</a:t>
            </a:r>
            <a:r>
              <a:rPr lang="en-US" dirty="0"/>
              <a:t>, </a:t>
            </a:r>
            <a:r>
              <a:rPr lang="en-US" dirty="0" err="1"/>
              <a:t>sistemas</a:t>
            </a:r>
            <a:r>
              <a:rPr lang="en-US" dirty="0"/>
              <a:t> de </a:t>
            </a:r>
            <a:r>
              <a:rPr lang="en-US" dirty="0" err="1"/>
              <a:t>apoio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Revistas</a:t>
            </a:r>
            <a:r>
              <a:rPr lang="en-US" dirty="0"/>
              <a:t> (</a:t>
            </a:r>
            <a:r>
              <a:rPr lang="en-US" dirty="0" err="1"/>
              <a:t>temas</a:t>
            </a:r>
            <a:r>
              <a:rPr lang="en-US" dirty="0"/>
              <a:t>, </a:t>
            </a:r>
            <a:r>
              <a:rPr lang="en-US" dirty="0" err="1"/>
              <a:t>níveis</a:t>
            </a:r>
            <a:r>
              <a:rPr lang="en-US" dirty="0"/>
              <a:t>).</a:t>
            </a:r>
          </a:p>
          <a:p>
            <a:pPr lvl="1"/>
            <a:r>
              <a:rPr lang="en-US" dirty="0" err="1"/>
              <a:t>Campanha</a:t>
            </a:r>
            <a:r>
              <a:rPr lang="en-US" dirty="0"/>
              <a:t> e </a:t>
            </a:r>
            <a:r>
              <a:rPr lang="en-US" dirty="0" err="1"/>
              <a:t>votação</a:t>
            </a:r>
            <a:r>
              <a:rPr lang="en-US" dirty="0"/>
              <a:t> para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membros</a:t>
            </a:r>
            <a:r>
              <a:rPr lang="en-US" dirty="0"/>
              <a:t> do CA/CAPES.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Tarefas</a:t>
            </a:r>
            <a:r>
              <a:rPr lang="en-US" dirty="0">
                <a:solidFill>
                  <a:srgbClr val="0070C0"/>
                </a:solidFill>
              </a:rPr>
              <a:t> do CA/CAPES para a </a:t>
            </a:r>
            <a:r>
              <a:rPr lang="en-US" dirty="0" err="1">
                <a:solidFill>
                  <a:srgbClr val="0070C0"/>
                </a:solidFill>
              </a:rPr>
              <a:t>comunidade</a:t>
            </a:r>
            <a:r>
              <a:rPr lang="en-US" dirty="0">
                <a:solidFill>
                  <a:srgbClr val="0070C0"/>
                </a:solidFill>
              </a:rPr>
              <a:t>!</a:t>
            </a:r>
          </a:p>
          <a:p>
            <a:pPr lvl="1"/>
            <a:r>
              <a:rPr lang="en-US" dirty="0" err="1"/>
              <a:t>Envolvimento</a:t>
            </a:r>
            <a:r>
              <a:rPr lang="en-US" dirty="0"/>
              <a:t> com </a:t>
            </a:r>
            <a:r>
              <a:rPr lang="en-US" dirty="0" err="1"/>
              <a:t>comissões</a:t>
            </a:r>
            <a:r>
              <a:rPr lang="en-US" dirty="0"/>
              <a:t> </a:t>
            </a:r>
            <a:r>
              <a:rPr lang="en-US" dirty="0" err="1"/>
              <a:t>governamentais</a:t>
            </a:r>
            <a:r>
              <a:rPr lang="en-US" dirty="0"/>
              <a:t> e da </a:t>
            </a:r>
            <a:r>
              <a:rPr lang="en-US" dirty="0" err="1"/>
              <a:t>sociedade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Mestrado</a:t>
            </a:r>
            <a:r>
              <a:rPr lang="en-US" dirty="0"/>
              <a:t> </a:t>
            </a:r>
            <a:r>
              <a:rPr lang="en-US" dirty="0" err="1"/>
              <a:t>Profissional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Ensino de </a:t>
            </a:r>
            <a:r>
              <a:rPr lang="en-US" dirty="0" err="1"/>
              <a:t>Computação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62050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85C63-2265-9BA6-8594-C351CD604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55D17A-D359-22D8-E36C-658A7523F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pensar</a:t>
            </a:r>
            <a:r>
              <a:rPr lang="en-US" dirty="0"/>
              <a:t>!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6E73AB-E682-B242-BE4A-DCAC4EB70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Associação</a:t>
            </a:r>
            <a:r>
              <a:rPr lang="en-US" dirty="0"/>
              <a:t> Brasileira de </a:t>
            </a:r>
            <a:r>
              <a:rPr lang="en-US" dirty="0" err="1"/>
              <a:t>Engenharia</a:t>
            </a:r>
            <a:r>
              <a:rPr lang="en-US" dirty="0"/>
              <a:t> e </a:t>
            </a:r>
            <a:r>
              <a:rPr lang="en-US" dirty="0" err="1"/>
              <a:t>Ciências</a:t>
            </a:r>
            <a:r>
              <a:rPr lang="en-US" dirty="0"/>
              <a:t> </a:t>
            </a:r>
            <a:r>
              <a:rPr lang="en-US" dirty="0" err="1"/>
              <a:t>Mecânicas</a:t>
            </a:r>
            <a:r>
              <a:rPr lang="en-US" dirty="0"/>
              <a:t> – ABCM</a:t>
            </a:r>
          </a:p>
          <a:p>
            <a:pPr lvl="1"/>
            <a:r>
              <a:rPr lang="en-US" dirty="0" err="1"/>
              <a:t>Engenharia</a:t>
            </a:r>
            <a:r>
              <a:rPr lang="en-US" dirty="0"/>
              <a:t> </a:t>
            </a:r>
            <a:r>
              <a:rPr lang="en-US" dirty="0" err="1"/>
              <a:t>Mecânica</a:t>
            </a:r>
            <a:r>
              <a:rPr lang="en-US" dirty="0"/>
              <a:t>, </a:t>
            </a:r>
            <a:r>
              <a:rPr lang="en-US" dirty="0" err="1"/>
              <a:t>Mecatrônica</a:t>
            </a:r>
            <a:r>
              <a:rPr lang="en-US" dirty="0"/>
              <a:t>, Civil, </a:t>
            </a:r>
            <a:r>
              <a:rPr lang="en-US" dirty="0" err="1"/>
              <a:t>Química</a:t>
            </a:r>
            <a:r>
              <a:rPr lang="en-US" dirty="0"/>
              <a:t>, </a:t>
            </a:r>
            <a:r>
              <a:rPr lang="en-US" dirty="0" err="1"/>
              <a:t>Aeroespacial</a:t>
            </a:r>
            <a:r>
              <a:rPr lang="en-US" dirty="0"/>
              <a:t>, Naval, Petróleo, </a:t>
            </a:r>
            <a:r>
              <a:rPr lang="en-US" dirty="0" err="1"/>
              <a:t>Materiais</a:t>
            </a:r>
            <a:r>
              <a:rPr lang="en-US" dirty="0"/>
              <a:t> e </a:t>
            </a:r>
            <a:r>
              <a:rPr lang="en-US" dirty="0" err="1"/>
              <a:t>Metalurgia</a:t>
            </a:r>
            <a:r>
              <a:rPr lang="en-US" dirty="0"/>
              <a:t>,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Física</a:t>
            </a:r>
            <a:r>
              <a:rPr lang="en-US" dirty="0"/>
              <a:t> e </a:t>
            </a:r>
            <a:r>
              <a:rPr lang="en-US" dirty="0" err="1"/>
              <a:t>Matemática</a:t>
            </a:r>
            <a:r>
              <a:rPr lang="en-US" dirty="0"/>
              <a:t> </a:t>
            </a:r>
            <a:r>
              <a:rPr lang="en-US" dirty="0" err="1"/>
              <a:t>Aplicada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3341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A160-3A19-E7C8-71F5-342F4ACB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ttle with text overlay&#10;&#10;AI-generated content may be incorrect.">
            <a:extLst>
              <a:ext uri="{FF2B5EF4-FFF2-40B4-BE49-F238E27FC236}">
                <a16:creationId xmlns:a16="http://schemas.microsoft.com/office/drawing/2014/main" id="{B12F54EC-0570-797B-2051-5A6B023AD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86" y="190993"/>
            <a:ext cx="8178627" cy="647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42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E8D90F-E611-9F9C-98F4-DDF82FE9BE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03" y="177985"/>
            <a:ext cx="7459407" cy="4230258"/>
          </a:xfrm>
          <a:prstGeom prst="rect">
            <a:avLst/>
          </a:prstGeom>
        </p:spPr>
      </p:pic>
      <p:pic>
        <p:nvPicPr>
          <p:cNvPr id="1026" name="Picture 2" descr="Figure on cliffside walkway holding head with hands">
            <a:extLst>
              <a:ext uri="{FF2B5EF4-FFF2-40B4-BE49-F238E27FC236}">
                <a16:creationId xmlns:a16="http://schemas.microsoft.com/office/drawing/2014/main" id="{ACE67D51-15E5-CE87-1B7E-4D93F235B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8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4407" y="1799303"/>
            <a:ext cx="3873090" cy="480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Bent Arrow 15">
            <a:extLst>
              <a:ext uri="{FF2B5EF4-FFF2-40B4-BE49-F238E27FC236}">
                <a16:creationId xmlns:a16="http://schemas.microsoft.com/office/drawing/2014/main" id="{AEF300A4-BC54-8274-CE70-654784E53E8F}"/>
              </a:ext>
            </a:extLst>
          </p:cNvPr>
          <p:cNvSpPr/>
          <p:nvPr/>
        </p:nvSpPr>
        <p:spPr>
          <a:xfrm rot="5400000">
            <a:off x="7918560" y="426570"/>
            <a:ext cx="1424354" cy="1072661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726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8F206-26BC-3C77-50BC-AF796A372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41BC68-6951-E46D-E41F-1AF91883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Percebidas</a:t>
            </a:r>
            <a:r>
              <a:rPr lang="en-US" dirty="0"/>
              <a:t> e </a:t>
            </a:r>
            <a:r>
              <a:rPr lang="en-US" dirty="0" err="1"/>
              <a:t>Experiências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078E13-9BD3-7A6D-E8CC-3A6A8EBD2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Complexidade</a:t>
            </a:r>
            <a:r>
              <a:rPr lang="en-US" dirty="0"/>
              <a:t> da </a:t>
            </a:r>
            <a:r>
              <a:rPr lang="en-US" dirty="0" err="1"/>
              <a:t>coordenação</a:t>
            </a:r>
            <a:r>
              <a:rPr lang="en-US" dirty="0"/>
              <a:t>: </a:t>
            </a:r>
            <a:br>
              <a:rPr lang="en-US" dirty="0"/>
            </a:br>
            <a:r>
              <a:rPr lang="en-US" b="1" dirty="0" err="1"/>
              <a:t>múltiplos</a:t>
            </a:r>
            <a:r>
              <a:rPr lang="en-US" b="1" dirty="0"/>
              <a:t> </a:t>
            </a:r>
            <a:r>
              <a:rPr lang="en-US" b="1" dirty="0" err="1"/>
              <a:t>papéis</a:t>
            </a:r>
            <a:r>
              <a:rPr lang="en-US" b="1" dirty="0"/>
              <a:t>!</a:t>
            </a:r>
          </a:p>
          <a:p>
            <a:r>
              <a:rPr lang="en-US" dirty="0" err="1"/>
              <a:t>Complexidade</a:t>
            </a:r>
            <a:r>
              <a:rPr lang="en-US" dirty="0"/>
              <a:t> da </a:t>
            </a:r>
            <a:r>
              <a:rPr lang="en-US" dirty="0" err="1"/>
              <a:t>interdisciplinaridade</a:t>
            </a:r>
            <a:r>
              <a:rPr lang="en-US" dirty="0"/>
              <a:t>.</a:t>
            </a:r>
          </a:p>
          <a:p>
            <a:r>
              <a:rPr lang="en-US" dirty="0"/>
              <a:t>“</a:t>
            </a:r>
            <a:r>
              <a:rPr lang="en-US" dirty="0" err="1"/>
              <a:t>Estou</a:t>
            </a:r>
            <a:r>
              <a:rPr lang="en-US" dirty="0"/>
              <a:t> </a:t>
            </a:r>
            <a:r>
              <a:rPr lang="en-US" dirty="0" err="1"/>
              <a:t>fazendo</a:t>
            </a:r>
            <a:r>
              <a:rPr lang="en-US" dirty="0"/>
              <a:t> </a:t>
            </a:r>
            <a:r>
              <a:rPr lang="en-US" dirty="0" err="1"/>
              <a:t>certo</a:t>
            </a:r>
            <a:r>
              <a:rPr lang="en-US" dirty="0"/>
              <a:t>?”</a:t>
            </a:r>
          </a:p>
          <a:p>
            <a:r>
              <a:rPr lang="en-US" dirty="0"/>
              <a:t>“</a:t>
            </a:r>
            <a:r>
              <a:rPr lang="en-US" dirty="0" err="1"/>
              <a:t>Estou</a:t>
            </a:r>
            <a:r>
              <a:rPr lang="en-US" dirty="0"/>
              <a:t> </a:t>
            </a:r>
            <a:r>
              <a:rPr lang="en-US" dirty="0" err="1"/>
              <a:t>perdido</a:t>
            </a:r>
            <a:r>
              <a:rPr lang="en-US" dirty="0"/>
              <a:t>/a!”</a:t>
            </a:r>
          </a:p>
        </p:txBody>
      </p:sp>
    </p:spTree>
    <p:extLst>
      <p:ext uri="{BB962C8B-B14F-4D97-AF65-F5344CB8AC3E}">
        <p14:creationId xmlns:p14="http://schemas.microsoft.com/office/powerpoint/2010/main" val="1481584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A160-3A19-E7C8-71F5-342F4ACB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D38349-7DED-6EE4-E695-A9849C460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ForumPPGI</a:t>
            </a:r>
            <a:r>
              <a:rPr lang="en-US" dirty="0"/>
              <a:t>: breve </a:t>
            </a:r>
            <a:r>
              <a:rPr lang="en-US" dirty="0" err="1"/>
              <a:t>história</a:t>
            </a:r>
            <a:endParaRPr lang="en-US" dirty="0"/>
          </a:p>
        </p:txBody>
      </p:sp>
      <p:pic>
        <p:nvPicPr>
          <p:cNvPr id="3" name="Content Placeholder 2" descr="A colorful logo with a white background&#10;&#10;AI-generated content may be incorrect.">
            <a:extLst>
              <a:ext uri="{FF2B5EF4-FFF2-40B4-BE49-F238E27FC236}">
                <a16:creationId xmlns:a16="http://schemas.microsoft.com/office/drawing/2014/main" id="{DAA11B5D-FC7A-F67E-3982-47FDCAEEA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060" y="0"/>
            <a:ext cx="4110940" cy="362197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311DF2-E418-954C-4DD0-7F98D88FDB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750" y="1810987"/>
            <a:ext cx="3398520" cy="2006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21BAF6-5FC5-2B40-2922-C8D7045439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750" y="3938127"/>
            <a:ext cx="3398520" cy="2109426"/>
          </a:xfrm>
          <a:prstGeom prst="rect">
            <a:avLst/>
          </a:prstGeom>
        </p:spPr>
      </p:pic>
      <p:pic>
        <p:nvPicPr>
          <p:cNvPr id="10" name="Picture 9" descr="A group of people standing in a room&#10;&#10;AI-generated content may be incorrect.">
            <a:extLst>
              <a:ext uri="{FF2B5EF4-FFF2-40B4-BE49-F238E27FC236}">
                <a16:creationId xmlns:a16="http://schemas.microsoft.com/office/drawing/2014/main" id="{FD9F5331-212E-D17C-BF5D-A2AFEDDBC9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106" y="1810987"/>
            <a:ext cx="3572972" cy="2009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AB0C73-CDBA-F29D-1943-DEFDBB4B8D1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3856" y="3927722"/>
            <a:ext cx="7499944" cy="21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6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F7733-6381-5B8D-07CA-08979AB36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35213D-B690-C725-A216-2418A8F61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O </a:t>
            </a:r>
            <a:r>
              <a:rPr lang="en-US" dirty="0" err="1">
                <a:solidFill>
                  <a:schemeClr val="accent5"/>
                </a:solidFill>
              </a:rPr>
              <a:t>Apagão</a:t>
            </a:r>
            <a:r>
              <a:rPr lang="en-US" dirty="0">
                <a:solidFill>
                  <a:schemeClr val="accent5"/>
                </a:solidFill>
              </a:rPr>
              <a:t> da </a:t>
            </a:r>
            <a:r>
              <a:rPr lang="en-US" dirty="0" err="1">
                <a:solidFill>
                  <a:schemeClr val="accent5"/>
                </a:solidFill>
              </a:rPr>
              <a:t>Coordenação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3" name="Picture 2" descr="A graph of a bar chart&#10;&#10;AI-generated content may be incorrect.">
            <a:extLst>
              <a:ext uri="{FF2B5EF4-FFF2-40B4-BE49-F238E27FC236}">
                <a16:creationId xmlns:a16="http://schemas.microsoft.com/office/drawing/2014/main" id="{40408DD8-C6F7-D5E4-3354-AC2FA6F31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18" y="1470835"/>
            <a:ext cx="5964182" cy="3916330"/>
          </a:xfrm>
          <a:prstGeom prst="rect">
            <a:avLst/>
          </a:prstGeom>
        </p:spPr>
      </p:pic>
      <p:pic>
        <p:nvPicPr>
          <p:cNvPr id="7" name="Picture 6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303A4211-E885-2707-1D06-4A5943863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0835"/>
            <a:ext cx="5964182" cy="39163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19923B-4B89-4D0E-402C-7786DE6A38FE}"/>
              </a:ext>
            </a:extLst>
          </p:cNvPr>
          <p:cNvSpPr txBox="1"/>
          <p:nvPr/>
        </p:nvSpPr>
        <p:spPr>
          <a:xfrm>
            <a:off x="298938" y="5883964"/>
            <a:ext cx="11761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400" dirty="0"/>
              <a:t>119 respostas do grupo do Whatsapp. Dados e relatório em </a:t>
            </a:r>
            <a:r>
              <a:rPr lang="en-US" sz="2400" b="1" dirty="0"/>
              <a:t>https://</a:t>
            </a:r>
            <a:r>
              <a:rPr lang="en-US" sz="2400" b="1" dirty="0" err="1"/>
              <a:t>rafaeldcsantos.github.io</a:t>
            </a:r>
            <a:r>
              <a:rPr lang="en-US" sz="2400" b="1" dirty="0"/>
              <a:t>/FormularioForumPPGI2025/</a:t>
            </a:r>
            <a:endParaRPr lang="en-BR" sz="2400" b="1" dirty="0"/>
          </a:p>
        </p:txBody>
      </p:sp>
    </p:spTree>
    <p:extLst>
      <p:ext uri="{BB962C8B-B14F-4D97-AF65-F5344CB8AC3E}">
        <p14:creationId xmlns:p14="http://schemas.microsoft.com/office/powerpoint/2010/main" val="2846109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70F34-ABFF-9CE8-3A07-53B2603CC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983443-C7B9-AD59-2005-8584CCF1E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O </a:t>
            </a:r>
            <a:r>
              <a:rPr lang="en-US" dirty="0" err="1">
                <a:solidFill>
                  <a:schemeClr val="accent5"/>
                </a:solidFill>
              </a:rPr>
              <a:t>Apagão</a:t>
            </a:r>
            <a:r>
              <a:rPr lang="en-US" dirty="0">
                <a:solidFill>
                  <a:schemeClr val="accent5"/>
                </a:solidFill>
              </a:rPr>
              <a:t> da </a:t>
            </a:r>
            <a:r>
              <a:rPr lang="en-US" dirty="0" err="1">
                <a:solidFill>
                  <a:schemeClr val="accent5"/>
                </a:solidFill>
              </a:rPr>
              <a:t>Coordenação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4E023-132A-32AC-BCAB-03B90C056D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818" y="1470835"/>
            <a:ext cx="5964181" cy="3916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E4F7D2-11C2-68E3-88C1-D0A53F6DD4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9893" y="1470835"/>
            <a:ext cx="5956395" cy="391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40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21877-F9C5-6AEA-FC24-B981BC577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4FC45C-E385-6541-F752-5416C0B3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O </a:t>
            </a:r>
            <a:r>
              <a:rPr lang="en-US" dirty="0" err="1">
                <a:solidFill>
                  <a:schemeClr val="accent5"/>
                </a:solidFill>
              </a:rPr>
              <a:t>Apagão</a:t>
            </a:r>
            <a:r>
              <a:rPr lang="en-US" dirty="0">
                <a:solidFill>
                  <a:schemeClr val="accent5"/>
                </a:solidFill>
              </a:rPr>
              <a:t> da </a:t>
            </a:r>
            <a:r>
              <a:rPr lang="en-US" dirty="0" err="1">
                <a:solidFill>
                  <a:schemeClr val="accent5"/>
                </a:solidFill>
              </a:rPr>
              <a:t>Coordenação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3" name="Picture 2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D5844E41-5945-1C8F-DDD9-1F8B8EC0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14" y="1182271"/>
            <a:ext cx="8643571" cy="56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5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81144-3292-0C9F-9722-8F9A69528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208813-3F2F-346B-36DA-71A40CF4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O </a:t>
            </a:r>
            <a:r>
              <a:rPr lang="en-US" dirty="0" err="1">
                <a:solidFill>
                  <a:schemeClr val="accent5"/>
                </a:solidFill>
              </a:rPr>
              <a:t>Apagão</a:t>
            </a:r>
            <a:r>
              <a:rPr lang="en-US" dirty="0">
                <a:solidFill>
                  <a:schemeClr val="accent5"/>
                </a:solidFill>
              </a:rPr>
              <a:t> da </a:t>
            </a:r>
            <a:r>
              <a:rPr lang="en-US" dirty="0" err="1">
                <a:solidFill>
                  <a:schemeClr val="accent5"/>
                </a:solidFill>
              </a:rPr>
              <a:t>Coordenação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9BD08-0EE0-C178-AAD5-D6312457B4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818" y="1470835"/>
            <a:ext cx="5964181" cy="3916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14C4A0-F0A3-D5B8-9C8F-83C1365BC1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9893" y="1473392"/>
            <a:ext cx="5956395" cy="391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77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244</Words>
  <Application>Microsoft Macintosh PowerPoint</Application>
  <PresentationFormat>Widescreen</PresentationFormat>
  <Paragraphs>34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O Cotidiano Mais Desafios dos Programas de Pós-graduação da Área Interdisciplinar</vt:lpstr>
      <vt:lpstr>PowerPoint Presentation</vt:lpstr>
      <vt:lpstr>PowerPoint Presentation</vt:lpstr>
      <vt:lpstr>Dificuldades Percebidas e Experiências</vt:lpstr>
      <vt:lpstr>ForumPPGI: breve história</vt:lpstr>
      <vt:lpstr>O Apagão da Coordenação</vt:lpstr>
      <vt:lpstr>O Apagão da Coordenação</vt:lpstr>
      <vt:lpstr>O Apagão da Coordenação</vt:lpstr>
      <vt:lpstr>O Apagão da Coordenação</vt:lpstr>
      <vt:lpstr>O Apagão da Coordenação</vt:lpstr>
      <vt:lpstr>O Apagão da Coordenação</vt:lpstr>
      <vt:lpstr>O Apagão da Coordenação</vt:lpstr>
      <vt:lpstr>Para pensar! </vt:lpstr>
      <vt:lpstr>Para pensar! </vt:lpstr>
      <vt:lpstr>Para pensar!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Rafael Santos</dc:creator>
  <cp:lastModifiedBy>Rafael Santos</cp:lastModifiedBy>
  <cp:revision>37</cp:revision>
  <dcterms:created xsi:type="dcterms:W3CDTF">2025-02-06T01:41:42Z</dcterms:created>
  <dcterms:modified xsi:type="dcterms:W3CDTF">2025-10-28T20:11:49Z</dcterms:modified>
</cp:coreProperties>
</file>